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6858000" cy="9144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A64F"/>
    <a:srgbClr val="639729"/>
    <a:srgbClr val="FFC269"/>
    <a:srgbClr val="6CC276"/>
    <a:srgbClr val="4BB558"/>
    <a:srgbClr val="45A951"/>
    <a:srgbClr val="3BB374"/>
    <a:srgbClr val="38AA6E"/>
    <a:srgbClr val="1CB657"/>
    <a:srgbClr val="FFC67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014" y="1158"/>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0A4737-B956-4BA2-97EB-A3D14B63FC52}" type="datetimeFigureOut">
              <a:rPr lang="pl-PL" smtClean="0"/>
              <a:pPr/>
              <a:t>2011-03-28</a:t>
            </a:fld>
            <a:endParaRPr lang="pl-PL"/>
          </a:p>
        </p:txBody>
      </p:sp>
      <p:sp>
        <p:nvSpPr>
          <p:cNvPr id="4" name="Symbol zastępczy obrazu slajdu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8EEF4B-E6DB-41A2-8461-5C40C049AA91}"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514350" y="2840568"/>
            <a:ext cx="5829300" cy="1960033"/>
          </a:xfrm>
        </p:spPr>
        <p:txBody>
          <a:bodyPr/>
          <a:lstStyle/>
          <a:p>
            <a:r>
              <a:rPr lang="pl-PL" smtClean="0"/>
              <a:t>Kliknij, aby edytować styl</a:t>
            </a:r>
            <a:endParaRPr lang="pl-PL"/>
          </a:p>
        </p:txBody>
      </p:sp>
      <p:sp>
        <p:nvSpPr>
          <p:cNvPr id="3" name="Podtytuł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541735" y="5875867"/>
            <a:ext cx="5829300" cy="1816100"/>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342900" y="366184"/>
            <a:ext cx="6172200" cy="1524000"/>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342900" y="364067"/>
            <a:ext cx="2256235" cy="154940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344216" y="6400800"/>
            <a:ext cx="4114800" cy="755651"/>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3729037" y="488951"/>
            <a:ext cx="1157288" cy="1040130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257175" y="488951"/>
            <a:ext cx="3357563" cy="104013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2AB5F6C6-2330-4B2C-9AFA-390C32F9B70B}" type="datetimeFigureOut">
              <a:rPr lang="pl-PL" smtClean="0"/>
              <a:pPr/>
              <a:t>2011-03-28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065171C-68F0-4E2C-A903-28C1C011AD70}"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AB5F6C6-2330-4B2C-9AFA-390C32F9B70B}" type="datetimeFigureOut">
              <a:rPr lang="pl-PL" smtClean="0"/>
              <a:pPr/>
              <a:t>2011-03-28</a:t>
            </a:fld>
            <a:endParaRPr lang="pl-PL"/>
          </a:p>
        </p:txBody>
      </p:sp>
      <p:sp>
        <p:nvSpPr>
          <p:cNvPr id="5" name="Symbol zastępczy stopki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065171C-68F0-4E2C-A903-28C1C011AD70}"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ot\Pictures\img003.jpg"/>
          <p:cNvPicPr>
            <a:picLocks noChangeAspect="1" noChangeArrowheads="1"/>
          </p:cNvPicPr>
          <p:nvPr/>
        </p:nvPicPr>
        <p:blipFill>
          <a:blip r:embed="rId2" cstate="print"/>
          <a:srcRect/>
          <a:stretch>
            <a:fillRect/>
          </a:stretch>
        </p:blipFill>
        <p:spPr bwMode="auto">
          <a:xfrm>
            <a:off x="0" y="0"/>
            <a:ext cx="6858000" cy="9144000"/>
          </a:xfrm>
          <a:prstGeom prst="rect">
            <a:avLst/>
          </a:prstGeom>
          <a:noFill/>
        </p:spPr>
      </p:pic>
      <p:sp>
        <p:nvSpPr>
          <p:cNvPr id="3" name="pole tekstowe 2"/>
          <p:cNvSpPr txBox="1"/>
          <p:nvPr/>
        </p:nvSpPr>
        <p:spPr>
          <a:xfrm rot="1429334">
            <a:off x="4017070" y="1585683"/>
            <a:ext cx="2449148" cy="576064"/>
          </a:xfrm>
          <a:prstGeom prst="rect">
            <a:avLst/>
          </a:prstGeom>
          <a:solidFill>
            <a:srgbClr val="FF0000"/>
          </a:solidFill>
        </p:spPr>
        <p:txBody>
          <a:bodyPr wrap="square" rtlCol="0">
            <a:noAutofit/>
          </a:bodyPr>
          <a:lstStyle/>
          <a:p>
            <a:pPr algn="ctr"/>
            <a:r>
              <a:rPr lang="pl-PL" sz="1600" b="1" dirty="0" smtClean="0">
                <a:solidFill>
                  <a:schemeClr val="bg1"/>
                </a:solidFill>
              </a:rPr>
              <a:t>Specjalista w dziedzinie Urządzeń do Granulacji</a:t>
            </a:r>
            <a:endParaRPr lang="pl-PL" sz="16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Got\Pictures\img004.jpg"/>
          <p:cNvPicPr>
            <a:picLocks noChangeAspect="1" noChangeArrowheads="1"/>
          </p:cNvPicPr>
          <p:nvPr/>
        </p:nvPicPr>
        <p:blipFill>
          <a:blip r:embed="rId2" cstate="print"/>
          <a:stretch>
            <a:fillRect/>
          </a:stretch>
        </p:blipFill>
        <p:spPr bwMode="auto">
          <a:xfrm>
            <a:off x="0" y="-36512"/>
            <a:ext cx="6858000" cy="9756576"/>
          </a:xfrm>
          <a:prstGeom prst="rect">
            <a:avLst/>
          </a:prstGeom>
          <a:noFill/>
        </p:spPr>
      </p:pic>
      <p:sp>
        <p:nvSpPr>
          <p:cNvPr id="5" name="pole tekstowe 4"/>
          <p:cNvSpPr txBox="1"/>
          <p:nvPr/>
        </p:nvSpPr>
        <p:spPr>
          <a:xfrm>
            <a:off x="1124744" y="4932040"/>
            <a:ext cx="2232248" cy="2664296"/>
          </a:xfrm>
          <a:prstGeom prst="rect">
            <a:avLst/>
          </a:prstGeom>
          <a:solidFill>
            <a:schemeClr val="bg1"/>
          </a:solidFill>
        </p:spPr>
        <p:txBody>
          <a:bodyPr wrap="square" rtlCol="0">
            <a:noAutofit/>
          </a:bodyPr>
          <a:lstStyle/>
          <a:p>
            <a:pPr>
              <a:lnSpc>
                <a:spcPct val="150000"/>
              </a:lnSpc>
            </a:pPr>
            <a:r>
              <a:rPr lang="pl-PL" sz="1050" i="1" spc="100" dirty="0" smtClean="0">
                <a:latin typeface="Segoe UI" pitchFamily="34" charset="0"/>
                <a:cs typeface="Segoe UI" pitchFamily="34" charset="0"/>
              </a:rPr>
              <a:t>Mieszarka z Procesem Optymalnej Absorpcji (OAP) </a:t>
            </a:r>
            <a:r>
              <a:rPr lang="pl-PL" sz="1050" spc="100" dirty="0" smtClean="0">
                <a:latin typeface="Segoe UI" pitchFamily="34" charset="0"/>
                <a:cs typeface="Segoe UI" pitchFamily="34" charset="0"/>
              </a:rPr>
              <a:t>poprawia absorpcję pary i cieczy poprzez automatyczne regulowanie łopatek podczas eksploatacji. Mieszarka OAP pozwala osiągnąć wyższą temperaturę produktu w połączeniu z wyższym poziomem cieczy.  </a:t>
            </a:r>
            <a:endParaRPr lang="pl-PL" sz="1050" spc="100" dirty="0">
              <a:latin typeface="Segoe UI" pitchFamily="34" charset="0"/>
              <a:cs typeface="Segoe UI" pitchFamily="34" charset="0"/>
            </a:endParaRPr>
          </a:p>
        </p:txBody>
      </p:sp>
      <p:sp>
        <p:nvSpPr>
          <p:cNvPr id="6" name="pole tekstowe 5"/>
          <p:cNvSpPr txBox="1"/>
          <p:nvPr/>
        </p:nvSpPr>
        <p:spPr>
          <a:xfrm>
            <a:off x="4509120" y="3275856"/>
            <a:ext cx="1512168" cy="576064"/>
          </a:xfrm>
          <a:prstGeom prst="rect">
            <a:avLst/>
          </a:prstGeom>
          <a:solidFill>
            <a:schemeClr val="bg1"/>
          </a:solidFill>
        </p:spPr>
        <p:txBody>
          <a:bodyPr wrap="square" rtlCol="0">
            <a:noAutofit/>
          </a:bodyPr>
          <a:lstStyle/>
          <a:p>
            <a:endParaRPr lang="pl-PL" dirty="0"/>
          </a:p>
        </p:txBody>
      </p:sp>
      <p:sp>
        <p:nvSpPr>
          <p:cNvPr id="7" name="pole tekstowe 6"/>
          <p:cNvSpPr txBox="1"/>
          <p:nvPr/>
        </p:nvSpPr>
        <p:spPr>
          <a:xfrm>
            <a:off x="3429000" y="5940152"/>
            <a:ext cx="3429000" cy="1296144"/>
          </a:xfrm>
          <a:prstGeom prst="rect">
            <a:avLst/>
          </a:prstGeom>
          <a:solidFill>
            <a:srgbClr val="FFC671"/>
          </a:solidFill>
        </p:spPr>
        <p:txBody>
          <a:bodyPr wrap="square" rtlCol="0">
            <a:noAutofit/>
          </a:bodyPr>
          <a:lstStyle/>
          <a:p>
            <a:pPr>
              <a:lnSpc>
                <a:spcPts val="1700"/>
              </a:lnSpc>
            </a:pPr>
            <a:r>
              <a:rPr lang="pl-PL" sz="1200" dirty="0" smtClean="0">
                <a:latin typeface="Segoe UI" pitchFamily="34" charset="0"/>
                <a:ea typeface="FangSong" pitchFamily="49" charset="-122"/>
                <a:cs typeface="Segoe UI" pitchFamily="34" charset="0"/>
              </a:rPr>
              <a:t>Nasz </a:t>
            </a:r>
            <a:r>
              <a:rPr lang="pl-PL" sz="1200" i="1" dirty="0" smtClean="0">
                <a:latin typeface="Segoe UI" pitchFamily="34" charset="0"/>
                <a:ea typeface="FangSong" pitchFamily="49" charset="-122"/>
                <a:cs typeface="Segoe UI" pitchFamily="34" charset="0"/>
              </a:rPr>
              <a:t>Kondycjoner </a:t>
            </a:r>
            <a:r>
              <a:rPr lang="pl-PL" sz="1200" dirty="0" smtClean="0">
                <a:latin typeface="Segoe UI" pitchFamily="34" charset="0"/>
                <a:ea typeface="FangSong" pitchFamily="49" charset="-122"/>
                <a:cs typeface="Segoe UI" pitchFamily="34" charset="0"/>
              </a:rPr>
              <a:t>to produkt o zatwierdzonym standardzie.</a:t>
            </a:r>
            <a:r>
              <a:rPr lang="pl-PL" sz="1200" dirty="0" smtClean="0">
                <a:latin typeface="Segoe UI" pitchFamily="34" charset="0"/>
                <a:cs typeface="Segoe UI" pitchFamily="34" charset="0"/>
              </a:rPr>
              <a:t> Dostępny jest w różnych rozmiarach i jeśli zachodzi potrzeba urządzenie może być wykonane na indywidualne zamówienie. </a:t>
            </a:r>
            <a:endParaRPr lang="pl-PL" sz="1200" dirty="0">
              <a:latin typeface="Segoe UI" pitchFamily="34" charset="0"/>
              <a:cs typeface="Segoe UI" pitchFamily="34" charset="0"/>
            </a:endParaRPr>
          </a:p>
        </p:txBody>
      </p:sp>
      <p:sp>
        <p:nvSpPr>
          <p:cNvPr id="8" name="pole tekstowe 7"/>
          <p:cNvSpPr txBox="1"/>
          <p:nvPr/>
        </p:nvSpPr>
        <p:spPr>
          <a:xfrm>
            <a:off x="3789040" y="3995936"/>
            <a:ext cx="2592288" cy="648072"/>
          </a:xfrm>
          <a:prstGeom prst="rect">
            <a:avLst/>
          </a:prstGeom>
          <a:solidFill>
            <a:srgbClr val="769DCC"/>
          </a:solidFill>
        </p:spPr>
        <p:txBody>
          <a:bodyPr wrap="square" rtlCol="0" anchor="ctr" anchorCtr="1">
            <a:noAutofit/>
          </a:bodyPr>
          <a:lstStyle/>
          <a:p>
            <a:pPr algn="ctr"/>
            <a:r>
              <a:rPr lang="pl-PL" sz="2400" dirty="0" smtClean="0">
                <a:latin typeface="Segoe UI" pitchFamily="34" charset="0"/>
                <a:cs typeface="Segoe UI" pitchFamily="34" charset="0"/>
              </a:rPr>
              <a:t>Kondycjoner</a:t>
            </a:r>
            <a:endParaRPr lang="pl-PL" sz="2400" dirty="0">
              <a:latin typeface="Segoe UI" pitchFamily="34" charset="0"/>
              <a:cs typeface="Segoe UI" pitchFamily="34" charset="0"/>
            </a:endParaRPr>
          </a:p>
        </p:txBody>
      </p:sp>
      <p:sp>
        <p:nvSpPr>
          <p:cNvPr id="9" name="pole tekstowe 8"/>
          <p:cNvSpPr txBox="1"/>
          <p:nvPr/>
        </p:nvSpPr>
        <p:spPr>
          <a:xfrm>
            <a:off x="3429000" y="7236296"/>
            <a:ext cx="3429000" cy="648072"/>
          </a:xfrm>
          <a:prstGeom prst="rect">
            <a:avLst/>
          </a:prstGeom>
          <a:solidFill>
            <a:srgbClr val="FFC671"/>
          </a:solidFill>
        </p:spPr>
        <p:txBody>
          <a:bodyPr wrap="square" rtlCol="0">
            <a:noAutofit/>
          </a:bodyPr>
          <a:lstStyle/>
          <a:p>
            <a:r>
              <a:rPr lang="pl-PL" sz="1000" dirty="0" smtClean="0">
                <a:latin typeface="Segoe UI" pitchFamily="34" charset="0"/>
                <a:cs typeface="Segoe UI" pitchFamily="34" charset="0"/>
              </a:rPr>
              <a:t>Aby zminimalizować ryzyko rozwoju bakterii w kondycjonerze, zastosowano podwójną izolację na ścianach mieszarki, między którą umieszczone jest ogrzewanie elektryczne powierzchni</a:t>
            </a:r>
            <a:r>
              <a:rPr lang="pl-PL" sz="1000" dirty="0" smtClean="0">
                <a:solidFill>
                  <a:srgbClr val="FF0000"/>
                </a:solidFill>
                <a:latin typeface="Segoe UI" pitchFamily="34" charset="0"/>
                <a:cs typeface="Segoe UI" pitchFamily="34" charset="0"/>
              </a:rPr>
              <a:t>.</a:t>
            </a:r>
            <a:endParaRPr lang="pl-PL" sz="1000" dirty="0">
              <a:solidFill>
                <a:srgbClr val="FF0000"/>
              </a:solidFill>
              <a:latin typeface="Segoe UI" pitchFamily="34" charset="0"/>
              <a:cs typeface="Segoe UI" pitchFamily="34" charset="0"/>
            </a:endParaRPr>
          </a:p>
        </p:txBody>
      </p:sp>
      <p:sp>
        <p:nvSpPr>
          <p:cNvPr id="10" name="pole tekstowe 9"/>
          <p:cNvSpPr txBox="1"/>
          <p:nvPr/>
        </p:nvSpPr>
        <p:spPr>
          <a:xfrm>
            <a:off x="3429000" y="0"/>
            <a:ext cx="1512168" cy="369332"/>
          </a:xfrm>
          <a:prstGeom prst="rect">
            <a:avLst/>
          </a:prstGeom>
          <a:solidFill>
            <a:srgbClr val="467ABA"/>
          </a:solidFill>
        </p:spPr>
        <p:txBody>
          <a:bodyPr wrap="square" rtlCol="0">
            <a:spAutoFit/>
          </a:bodyPr>
          <a:lstStyle/>
          <a:p>
            <a:endParaRPr lang="pl-P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Got\Pictures\img005.jpg"/>
          <p:cNvPicPr>
            <a:picLocks noChangeAspect="1" noChangeArrowheads="1"/>
          </p:cNvPicPr>
          <p:nvPr/>
        </p:nvPicPr>
        <p:blipFill>
          <a:blip r:embed="rId2" cstate="print"/>
          <a:srcRect/>
          <a:stretch>
            <a:fillRect/>
          </a:stretch>
        </p:blipFill>
        <p:spPr bwMode="auto">
          <a:xfrm>
            <a:off x="0" y="0"/>
            <a:ext cx="6858000" cy="9144000"/>
          </a:xfrm>
          <a:prstGeom prst="rect">
            <a:avLst/>
          </a:prstGeom>
        </p:spPr>
        <p:style>
          <a:lnRef idx="1">
            <a:schemeClr val="accent3"/>
          </a:lnRef>
          <a:fillRef idx="3">
            <a:schemeClr val="accent3"/>
          </a:fillRef>
          <a:effectRef idx="2">
            <a:schemeClr val="accent3"/>
          </a:effectRef>
          <a:fontRef idx="minor">
            <a:schemeClr val="lt1"/>
          </a:fontRef>
        </p:style>
      </p:pic>
      <p:sp>
        <p:nvSpPr>
          <p:cNvPr id="3" name="pole tekstowe 2"/>
          <p:cNvSpPr txBox="1"/>
          <p:nvPr/>
        </p:nvSpPr>
        <p:spPr>
          <a:xfrm>
            <a:off x="116632" y="4139952"/>
            <a:ext cx="3429000" cy="1368152"/>
          </a:xfrm>
          <a:prstGeom prst="rect">
            <a:avLst/>
          </a:prstGeom>
          <a:solidFill>
            <a:schemeClr val="bg1"/>
          </a:solidFill>
        </p:spPr>
        <p:txBody>
          <a:bodyPr wrap="square" rtlCol="0">
            <a:noAutofit/>
          </a:bodyPr>
          <a:lstStyle/>
          <a:p>
            <a:pPr>
              <a:lnSpc>
                <a:spcPct val="150000"/>
              </a:lnSpc>
            </a:pPr>
            <a:r>
              <a:rPr lang="pl-PL" sz="2000" spc="100" dirty="0" smtClean="0">
                <a:latin typeface="Segoe UI" pitchFamily="34" charset="0"/>
                <a:cs typeface="Segoe UI" pitchFamily="34" charset="0"/>
              </a:rPr>
              <a:t>J</a:t>
            </a:r>
            <a:r>
              <a:rPr lang="pl-PL" sz="1000" spc="100" dirty="0" smtClean="0">
                <a:latin typeface="Segoe UI" pitchFamily="34" charset="0"/>
                <a:cs typeface="Segoe UI" pitchFamily="34" charset="0"/>
              </a:rPr>
              <a:t>ednym z najbardziej znanych urządzeń</a:t>
            </a:r>
          </a:p>
          <a:p>
            <a:pPr>
              <a:lnSpc>
                <a:spcPct val="150000"/>
              </a:lnSpc>
            </a:pPr>
            <a:r>
              <a:rPr lang="pl-PL" sz="1000" spc="100" dirty="0" smtClean="0">
                <a:latin typeface="Segoe UI" pitchFamily="34" charset="0"/>
                <a:cs typeface="Segoe UI" pitchFamily="34" charset="0"/>
              </a:rPr>
              <a:t>PTN jest BOA Compactor. </a:t>
            </a:r>
          </a:p>
          <a:p>
            <a:pPr>
              <a:lnSpc>
                <a:spcPct val="150000"/>
              </a:lnSpc>
            </a:pPr>
            <a:r>
              <a:rPr lang="pl-PL" sz="1000" spc="100" dirty="0" smtClean="0">
                <a:latin typeface="Segoe UI" pitchFamily="34" charset="0"/>
                <a:cs typeface="Segoe UI" pitchFamily="34" charset="0"/>
              </a:rPr>
              <a:t>Poprawia jakość paszy, w połączeniu ze</a:t>
            </a:r>
          </a:p>
          <a:p>
            <a:pPr>
              <a:lnSpc>
                <a:spcPct val="150000"/>
              </a:lnSpc>
            </a:pPr>
            <a:r>
              <a:rPr lang="pl-PL" sz="1000" spc="100" dirty="0" smtClean="0">
                <a:latin typeface="Segoe UI" pitchFamily="34" charset="0"/>
                <a:cs typeface="Segoe UI" pitchFamily="34" charset="0"/>
              </a:rPr>
              <a:t>znacznie wyższą wydajnością. </a:t>
            </a:r>
            <a:endParaRPr lang="pl-PL" sz="1000" spc="100" dirty="0">
              <a:latin typeface="Segoe UI" pitchFamily="34" charset="0"/>
              <a:cs typeface="Segoe UI" pitchFamily="34" charset="0"/>
            </a:endParaRPr>
          </a:p>
        </p:txBody>
      </p:sp>
      <p:sp>
        <p:nvSpPr>
          <p:cNvPr id="4" name="pole tekstowe 3"/>
          <p:cNvSpPr txBox="1"/>
          <p:nvPr/>
        </p:nvSpPr>
        <p:spPr>
          <a:xfrm>
            <a:off x="2060848" y="6876256"/>
            <a:ext cx="792088" cy="288032"/>
          </a:xfrm>
          <a:prstGeom prst="rect">
            <a:avLst/>
          </a:prstGeom>
          <a:solidFill>
            <a:srgbClr val="FFC671"/>
          </a:solidFill>
        </p:spPr>
        <p:txBody>
          <a:bodyPr wrap="square" rtlCol="0">
            <a:noAutofit/>
          </a:bodyPr>
          <a:lstStyle/>
          <a:p>
            <a:pPr algn="ctr"/>
            <a:r>
              <a:rPr lang="pl-PL" sz="700" dirty="0" smtClean="0"/>
              <a:t>PIERŚCIEŃ STACJONARNY</a:t>
            </a:r>
            <a:endParaRPr lang="pl-PL" sz="700" dirty="0"/>
          </a:p>
        </p:txBody>
      </p:sp>
      <p:sp>
        <p:nvSpPr>
          <p:cNvPr id="5" name="pole tekstowe 4"/>
          <p:cNvSpPr txBox="1"/>
          <p:nvPr/>
        </p:nvSpPr>
        <p:spPr>
          <a:xfrm>
            <a:off x="4005064" y="5940152"/>
            <a:ext cx="792088" cy="288032"/>
          </a:xfrm>
          <a:prstGeom prst="rect">
            <a:avLst/>
          </a:prstGeom>
          <a:solidFill>
            <a:srgbClr val="FFC671"/>
          </a:solidFill>
        </p:spPr>
        <p:txBody>
          <a:bodyPr wrap="square" rtlCol="0">
            <a:noAutofit/>
          </a:bodyPr>
          <a:lstStyle/>
          <a:p>
            <a:pPr algn="ctr"/>
            <a:r>
              <a:rPr lang="pl-PL" sz="700" dirty="0" smtClean="0"/>
              <a:t>WLOT PARY</a:t>
            </a:r>
          </a:p>
          <a:p>
            <a:pPr algn="ctr"/>
            <a:r>
              <a:rPr lang="pl-PL" sz="700" dirty="0" smtClean="0"/>
              <a:t>I CIECZY</a:t>
            </a:r>
            <a:endParaRPr lang="pl-PL" sz="700" dirty="0"/>
          </a:p>
        </p:txBody>
      </p:sp>
      <p:sp>
        <p:nvSpPr>
          <p:cNvPr id="6" name="pole tekstowe 5"/>
          <p:cNvSpPr txBox="1"/>
          <p:nvPr/>
        </p:nvSpPr>
        <p:spPr>
          <a:xfrm>
            <a:off x="2060848" y="7380312"/>
            <a:ext cx="648072" cy="288032"/>
          </a:xfrm>
          <a:prstGeom prst="rect">
            <a:avLst/>
          </a:prstGeom>
          <a:solidFill>
            <a:srgbClr val="FFC671"/>
          </a:solidFill>
        </p:spPr>
        <p:txBody>
          <a:bodyPr wrap="square" rtlCol="0">
            <a:noAutofit/>
          </a:bodyPr>
          <a:lstStyle/>
          <a:p>
            <a:pPr algn="ctr"/>
            <a:r>
              <a:rPr lang="pl-PL" sz="700" dirty="0" smtClean="0"/>
              <a:t>PIERŚCIEŃ RUCHOMY</a:t>
            </a:r>
            <a:endParaRPr lang="pl-PL" sz="700" dirty="0"/>
          </a:p>
        </p:txBody>
      </p:sp>
      <p:sp>
        <p:nvSpPr>
          <p:cNvPr id="7" name="pole tekstowe 6"/>
          <p:cNvSpPr txBox="1"/>
          <p:nvPr/>
        </p:nvSpPr>
        <p:spPr>
          <a:xfrm>
            <a:off x="2060848" y="8388424"/>
            <a:ext cx="720080" cy="360040"/>
          </a:xfrm>
          <a:prstGeom prst="rect">
            <a:avLst/>
          </a:prstGeom>
          <a:solidFill>
            <a:srgbClr val="FFC671"/>
          </a:solidFill>
        </p:spPr>
        <p:txBody>
          <a:bodyPr wrap="square" rtlCol="0">
            <a:noAutofit/>
          </a:bodyPr>
          <a:lstStyle/>
          <a:p>
            <a:pPr algn="ctr"/>
            <a:r>
              <a:rPr lang="pl-PL" sz="700" dirty="0" smtClean="0"/>
              <a:t>3-ROLKOWA GŁOWICA ROTACYJNA</a:t>
            </a:r>
            <a:endParaRPr lang="pl-PL" sz="700" dirty="0"/>
          </a:p>
        </p:txBody>
      </p:sp>
      <p:sp>
        <p:nvSpPr>
          <p:cNvPr id="8" name="pole tekstowe 7"/>
          <p:cNvSpPr txBox="1"/>
          <p:nvPr/>
        </p:nvSpPr>
        <p:spPr>
          <a:xfrm rot="19929977">
            <a:off x="4322078" y="7028981"/>
            <a:ext cx="1305588" cy="139205"/>
          </a:xfrm>
          <a:prstGeom prst="rect">
            <a:avLst/>
          </a:prstGeom>
          <a:solidFill>
            <a:srgbClr val="FFC671"/>
          </a:solidFill>
        </p:spPr>
        <p:txBody>
          <a:bodyPr wrap="square" rtlCol="0">
            <a:noAutofit/>
          </a:bodyPr>
          <a:lstStyle/>
          <a:p>
            <a:pPr algn="ctr"/>
            <a:r>
              <a:rPr lang="pl-PL" sz="700" dirty="0" smtClean="0"/>
              <a:t>WAŁ ZE STALI NIERDZEWNEJ</a:t>
            </a:r>
            <a:endParaRPr lang="pl-PL" sz="700" dirty="0"/>
          </a:p>
        </p:txBody>
      </p:sp>
      <p:sp>
        <p:nvSpPr>
          <p:cNvPr id="9" name="pole tekstowe 8"/>
          <p:cNvSpPr txBox="1"/>
          <p:nvPr/>
        </p:nvSpPr>
        <p:spPr>
          <a:xfrm rot="19929977">
            <a:off x="4597847" y="7637661"/>
            <a:ext cx="888101" cy="291673"/>
          </a:xfrm>
          <a:prstGeom prst="rect">
            <a:avLst/>
          </a:prstGeom>
          <a:solidFill>
            <a:srgbClr val="FFC671"/>
          </a:solidFill>
        </p:spPr>
        <p:txBody>
          <a:bodyPr wrap="square" rtlCol="0">
            <a:noAutofit/>
          </a:bodyPr>
          <a:lstStyle/>
          <a:p>
            <a:r>
              <a:rPr lang="pl-PL" sz="700" dirty="0" smtClean="0"/>
              <a:t>ŁOPATKI TRANSPORTUJĄCE</a:t>
            </a:r>
            <a:endParaRPr lang="pl-PL" sz="700" dirty="0"/>
          </a:p>
        </p:txBody>
      </p:sp>
      <p:sp>
        <p:nvSpPr>
          <p:cNvPr id="10" name="pole tekstowe 9"/>
          <p:cNvSpPr txBox="1"/>
          <p:nvPr/>
        </p:nvSpPr>
        <p:spPr>
          <a:xfrm>
            <a:off x="5705872" y="7812360"/>
            <a:ext cx="1152128" cy="288032"/>
          </a:xfrm>
          <a:prstGeom prst="rect">
            <a:avLst/>
          </a:prstGeom>
          <a:solidFill>
            <a:srgbClr val="FFC671"/>
          </a:solidFill>
        </p:spPr>
        <p:txBody>
          <a:bodyPr wrap="square" rtlCol="0">
            <a:noAutofit/>
          </a:bodyPr>
          <a:lstStyle/>
          <a:p>
            <a:pPr algn="ctr"/>
            <a:r>
              <a:rPr lang="pl-PL" sz="700" dirty="0" smtClean="0"/>
              <a:t>GŁÓWNE KOŁO PASOWE Z 12 PASAMI KLINOWYMI</a:t>
            </a:r>
          </a:p>
        </p:txBody>
      </p:sp>
      <p:sp>
        <p:nvSpPr>
          <p:cNvPr id="11" name="pole tekstowe 10"/>
          <p:cNvSpPr txBox="1"/>
          <p:nvPr/>
        </p:nvSpPr>
        <p:spPr>
          <a:xfrm>
            <a:off x="4869160" y="8244408"/>
            <a:ext cx="1844824" cy="288032"/>
          </a:xfrm>
          <a:prstGeom prst="rect">
            <a:avLst/>
          </a:prstGeom>
          <a:solidFill>
            <a:srgbClr val="FFC671"/>
          </a:solidFill>
        </p:spPr>
        <p:txBody>
          <a:bodyPr wrap="square" rtlCol="0">
            <a:noAutofit/>
          </a:bodyPr>
          <a:lstStyle/>
          <a:p>
            <a:r>
              <a:rPr lang="pl-PL" sz="700" dirty="0" smtClean="0"/>
              <a:t>IZOLACJA W CELU REDUKCJI UTRATY CIEPŁA (OBUDOWA ZE STALI NIERDZEWNEJ</a:t>
            </a:r>
            <a:endParaRPr lang="pl-PL" sz="700" dirty="0"/>
          </a:p>
        </p:txBody>
      </p:sp>
      <p:sp>
        <p:nvSpPr>
          <p:cNvPr id="12" name="pole tekstowe 11"/>
          <p:cNvSpPr txBox="1"/>
          <p:nvPr/>
        </p:nvSpPr>
        <p:spPr>
          <a:xfrm>
            <a:off x="4797152" y="8748464"/>
            <a:ext cx="1152128" cy="216024"/>
          </a:xfrm>
          <a:prstGeom prst="rect">
            <a:avLst/>
          </a:prstGeom>
          <a:solidFill>
            <a:srgbClr val="FFC671"/>
          </a:solidFill>
        </p:spPr>
        <p:txBody>
          <a:bodyPr wrap="square" rtlCol="0">
            <a:noAutofit/>
          </a:bodyPr>
          <a:lstStyle/>
          <a:p>
            <a:pPr algn="ctr"/>
            <a:r>
              <a:rPr lang="pl-PL" sz="700" dirty="0" smtClean="0"/>
              <a:t>CYLINDER HYDRAULICZNY</a:t>
            </a:r>
            <a:endParaRPr lang="pl-PL" sz="700" dirty="0"/>
          </a:p>
        </p:txBody>
      </p:sp>
      <p:sp>
        <p:nvSpPr>
          <p:cNvPr id="13" name="Prostokąt 12"/>
          <p:cNvSpPr/>
          <p:nvPr/>
        </p:nvSpPr>
        <p:spPr>
          <a:xfrm>
            <a:off x="3356992" y="179512"/>
            <a:ext cx="864096" cy="432048"/>
          </a:xfrm>
          <a:prstGeom prst="rect">
            <a:avLst/>
          </a:prstGeom>
          <a:solidFill>
            <a:srgbClr val="1AA64F"/>
          </a:solidFill>
          <a:effectLst>
            <a:outerShdw blurRad="40000" dist="23000" dir="5400000" rotWithShape="0">
              <a:srgbClr val="000000">
                <a:alpha val="35000"/>
              </a:srgbClr>
            </a:outerShdw>
            <a:softEdge rad="31750"/>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pl-P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Got\Pictures\img006.jpg"/>
          <p:cNvPicPr>
            <a:picLocks noChangeAspect="1" noChangeArrowheads="1"/>
          </p:cNvPicPr>
          <p:nvPr/>
        </p:nvPicPr>
        <p:blipFill>
          <a:blip r:embed="rId2" cstate="print"/>
          <a:srcRect/>
          <a:stretch>
            <a:fillRect/>
          </a:stretch>
        </p:blipFill>
        <p:spPr bwMode="auto">
          <a:xfrm>
            <a:off x="0" y="0"/>
            <a:ext cx="6858000" cy="9144000"/>
          </a:xfrm>
          <a:prstGeom prst="rect">
            <a:avLst/>
          </a:prstGeom>
          <a:noFill/>
        </p:spPr>
      </p:pic>
      <p:sp>
        <p:nvSpPr>
          <p:cNvPr id="3" name="pole tekstowe 2"/>
          <p:cNvSpPr txBox="1"/>
          <p:nvPr/>
        </p:nvSpPr>
        <p:spPr>
          <a:xfrm>
            <a:off x="3429000" y="107504"/>
            <a:ext cx="1512168" cy="369332"/>
          </a:xfrm>
          <a:prstGeom prst="rect">
            <a:avLst/>
          </a:prstGeom>
          <a:solidFill>
            <a:srgbClr val="5283BE"/>
          </a:solidFill>
        </p:spPr>
        <p:txBody>
          <a:bodyPr wrap="square" rtlCol="0">
            <a:spAutoFit/>
          </a:bodyPr>
          <a:lstStyle/>
          <a:p>
            <a:endParaRPr lang="pl-PL" dirty="0"/>
          </a:p>
        </p:txBody>
      </p:sp>
      <p:sp>
        <p:nvSpPr>
          <p:cNvPr id="4" name="pole tekstowe 3"/>
          <p:cNvSpPr txBox="1"/>
          <p:nvPr/>
        </p:nvSpPr>
        <p:spPr>
          <a:xfrm>
            <a:off x="836712" y="251520"/>
            <a:ext cx="2520280" cy="576064"/>
          </a:xfrm>
          <a:prstGeom prst="rect">
            <a:avLst/>
          </a:prstGeom>
          <a:solidFill>
            <a:srgbClr val="769DCC"/>
          </a:solidFill>
        </p:spPr>
        <p:txBody>
          <a:bodyPr wrap="square" rtlCol="0" anchor="ctr" anchorCtr="1">
            <a:noAutofit/>
          </a:bodyPr>
          <a:lstStyle/>
          <a:p>
            <a:pPr algn="ctr"/>
            <a:r>
              <a:rPr lang="pl-PL" sz="2400" dirty="0" smtClean="0">
                <a:latin typeface="Segoe UI" pitchFamily="34" charset="0"/>
                <a:cs typeface="Segoe UI" pitchFamily="34" charset="0"/>
              </a:rPr>
              <a:t>Granulator</a:t>
            </a:r>
            <a:endParaRPr lang="pl-PL" sz="2400" dirty="0">
              <a:latin typeface="Segoe UI" pitchFamily="34" charset="0"/>
              <a:cs typeface="Segoe UI" pitchFamily="34" charset="0"/>
            </a:endParaRPr>
          </a:p>
        </p:txBody>
      </p:sp>
      <p:sp>
        <p:nvSpPr>
          <p:cNvPr id="5" name="pole tekstowe 4"/>
          <p:cNvSpPr txBox="1"/>
          <p:nvPr/>
        </p:nvSpPr>
        <p:spPr>
          <a:xfrm>
            <a:off x="1124744" y="4355976"/>
            <a:ext cx="2232248" cy="2376264"/>
          </a:xfrm>
          <a:prstGeom prst="rect">
            <a:avLst/>
          </a:prstGeom>
          <a:solidFill>
            <a:schemeClr val="bg1"/>
          </a:solidFill>
        </p:spPr>
        <p:txBody>
          <a:bodyPr wrap="square" rtlCol="0">
            <a:noAutofit/>
          </a:bodyPr>
          <a:lstStyle/>
          <a:p>
            <a:pPr>
              <a:lnSpc>
                <a:spcPct val="150000"/>
              </a:lnSpc>
            </a:pPr>
            <a:r>
              <a:rPr lang="pl-PL" sz="2000" spc="100" dirty="0" smtClean="0">
                <a:latin typeface="Segoe UI" pitchFamily="34" charset="0"/>
                <a:cs typeface="Segoe UI" pitchFamily="34" charset="0"/>
              </a:rPr>
              <a:t>W</a:t>
            </a:r>
            <a:r>
              <a:rPr lang="pl-PL" sz="1000" spc="100" dirty="0" smtClean="0">
                <a:latin typeface="Segoe UI" pitchFamily="34" charset="0"/>
                <a:cs typeface="Segoe UI" pitchFamily="34" charset="0"/>
              </a:rPr>
              <a:t> ciągu ostatnich 30 lat PTN rozwinął i ulepszył swoje</a:t>
            </a:r>
          </a:p>
          <a:p>
            <a:pPr>
              <a:lnSpc>
                <a:spcPct val="150000"/>
              </a:lnSpc>
            </a:pPr>
            <a:r>
              <a:rPr lang="pl-PL" sz="1000" i="1" spc="100" dirty="0" smtClean="0">
                <a:latin typeface="Segoe UI" pitchFamily="34" charset="0"/>
                <a:cs typeface="Segoe UI" pitchFamily="34" charset="0"/>
              </a:rPr>
              <a:t>Granulatory</a:t>
            </a:r>
            <a:r>
              <a:rPr lang="pl-PL" sz="1000" spc="100" dirty="0" smtClean="0">
                <a:latin typeface="Segoe UI" pitchFamily="34" charset="0"/>
                <a:cs typeface="Segoe UI" pitchFamily="34" charset="0"/>
              </a:rPr>
              <a:t>. Ponad 9 różnych</a:t>
            </a:r>
          </a:p>
          <a:p>
            <a:pPr>
              <a:lnSpc>
                <a:spcPct val="150000"/>
              </a:lnSpc>
            </a:pPr>
            <a:r>
              <a:rPr lang="pl-PL" sz="1000" spc="100" dirty="0" smtClean="0">
                <a:latin typeface="Segoe UI" pitchFamily="34" charset="0"/>
                <a:cs typeface="Segoe UI" pitchFamily="34" charset="0"/>
              </a:rPr>
              <a:t>rozmiarów granulatorów, z </a:t>
            </a:r>
          </a:p>
          <a:p>
            <a:pPr>
              <a:lnSpc>
                <a:spcPct val="150000"/>
              </a:lnSpc>
            </a:pPr>
            <a:r>
              <a:rPr lang="pl-PL" sz="1000" spc="100" dirty="0" smtClean="0">
                <a:latin typeface="Segoe UI" pitchFamily="34" charset="0"/>
                <a:cs typeface="Segoe UI" pitchFamily="34" charset="0"/>
              </a:rPr>
              <a:t>wydajnością od 3 do ponad 30 ton/godzinę. Automatyczna regulacja rolki jest dobrze znana na rynku. </a:t>
            </a:r>
            <a:endParaRPr lang="pl-PL" sz="1000" spc="100" dirty="0">
              <a:latin typeface="Segoe UI" pitchFamily="34" charset="0"/>
              <a:cs typeface="Segoe UI" pitchFamily="34" charset="0"/>
            </a:endParaRPr>
          </a:p>
        </p:txBody>
      </p:sp>
      <p:sp>
        <p:nvSpPr>
          <p:cNvPr id="6" name="pole tekstowe 5"/>
          <p:cNvSpPr txBox="1"/>
          <p:nvPr/>
        </p:nvSpPr>
        <p:spPr>
          <a:xfrm>
            <a:off x="3861048" y="4716016"/>
            <a:ext cx="2808312" cy="432048"/>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Automatyczna regulacja rolki jest uruchamiana poprzez cylinder oleju  z tyłu granulatora.</a:t>
            </a:r>
            <a:endParaRPr lang="pl-PL" sz="800" i="1" dirty="0">
              <a:latin typeface="Segoe UI" pitchFamily="34" charset="0"/>
              <a:cs typeface="Segoe UI" pitchFamily="34" charset="0"/>
            </a:endParaRPr>
          </a:p>
        </p:txBody>
      </p:sp>
      <p:sp>
        <p:nvSpPr>
          <p:cNvPr id="7" name="pole tekstowe 6"/>
          <p:cNvSpPr txBox="1"/>
          <p:nvPr/>
        </p:nvSpPr>
        <p:spPr>
          <a:xfrm>
            <a:off x="3861048" y="6660232"/>
            <a:ext cx="2808312" cy="576064"/>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Poniższe zdjęcie przedstawia wykorzystanie  dysku </a:t>
            </a:r>
            <a:r>
              <a:rPr lang="pl-PL" sz="800" i="1" dirty="0" smtClean="0">
                <a:latin typeface="Segoe UI" pitchFamily="34" charset="0"/>
                <a:cs typeface="Segoe UI" pitchFamily="34" charset="0"/>
              </a:rPr>
              <a:t>, który  </a:t>
            </a:r>
            <a:r>
              <a:rPr lang="pl-PL" sz="800" i="1" dirty="0" smtClean="0">
                <a:latin typeface="Segoe UI" pitchFamily="34" charset="0"/>
                <a:cs typeface="Segoe UI" pitchFamily="34" charset="0"/>
              </a:rPr>
              <a:t>umożliwia  regulację dwóch lub trzech rolek podczas eksploatacji. </a:t>
            </a:r>
            <a:endParaRPr lang="pl-PL" sz="800" i="1" dirty="0">
              <a:latin typeface="Segoe UI" pitchFamily="34" charset="0"/>
              <a:cs typeface="Segoe UI" pitchFamily="34" charset="0"/>
            </a:endParaRPr>
          </a:p>
        </p:txBody>
      </p:sp>
      <p:sp>
        <p:nvSpPr>
          <p:cNvPr id="8" name="pole tekstowe 7"/>
          <p:cNvSpPr txBox="1"/>
          <p:nvPr/>
        </p:nvSpPr>
        <p:spPr>
          <a:xfrm>
            <a:off x="3717032" y="7308304"/>
            <a:ext cx="792088" cy="216024"/>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Płyta tylna</a:t>
            </a:r>
            <a:endParaRPr lang="pl-PL" sz="800" i="1" dirty="0">
              <a:latin typeface="Segoe UI" pitchFamily="34" charset="0"/>
              <a:cs typeface="Segoe UI" pitchFamily="34" charset="0"/>
            </a:endParaRPr>
          </a:p>
        </p:txBody>
      </p:sp>
      <p:sp>
        <p:nvSpPr>
          <p:cNvPr id="9" name="pole tekstowe 8"/>
          <p:cNvSpPr txBox="1"/>
          <p:nvPr/>
        </p:nvSpPr>
        <p:spPr>
          <a:xfrm>
            <a:off x="3717032" y="7596336"/>
            <a:ext cx="936104" cy="216024"/>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Trzpień dystansu</a:t>
            </a:r>
            <a:endParaRPr lang="pl-PL" sz="800" i="1" dirty="0">
              <a:latin typeface="Segoe UI" pitchFamily="34" charset="0"/>
              <a:cs typeface="Segoe UI" pitchFamily="34" charset="0"/>
            </a:endParaRPr>
          </a:p>
        </p:txBody>
      </p:sp>
      <p:sp>
        <p:nvSpPr>
          <p:cNvPr id="10" name="pole tekstowe 9"/>
          <p:cNvSpPr txBox="1"/>
          <p:nvPr/>
        </p:nvSpPr>
        <p:spPr>
          <a:xfrm>
            <a:off x="3717032" y="7884368"/>
            <a:ext cx="864096" cy="216024"/>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Blok ruchomy</a:t>
            </a:r>
            <a:endParaRPr lang="pl-PL" sz="800" i="1" dirty="0">
              <a:latin typeface="Segoe UI" pitchFamily="34" charset="0"/>
              <a:cs typeface="Segoe UI" pitchFamily="34" charset="0"/>
            </a:endParaRPr>
          </a:p>
        </p:txBody>
      </p:sp>
      <p:sp>
        <p:nvSpPr>
          <p:cNvPr id="11" name="pole tekstowe 10"/>
          <p:cNvSpPr txBox="1"/>
          <p:nvPr/>
        </p:nvSpPr>
        <p:spPr>
          <a:xfrm>
            <a:off x="3717032" y="8244408"/>
            <a:ext cx="1008112" cy="216024"/>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Wał regulujący</a:t>
            </a:r>
            <a:endParaRPr lang="pl-PL" sz="800" i="1" dirty="0">
              <a:latin typeface="Segoe UI" pitchFamily="34" charset="0"/>
              <a:cs typeface="Segoe UI" pitchFamily="34" charset="0"/>
            </a:endParaRPr>
          </a:p>
        </p:txBody>
      </p:sp>
      <p:sp>
        <p:nvSpPr>
          <p:cNvPr id="12" name="pole tekstowe 11"/>
          <p:cNvSpPr txBox="1"/>
          <p:nvPr/>
        </p:nvSpPr>
        <p:spPr>
          <a:xfrm>
            <a:off x="3717032" y="8532440"/>
            <a:ext cx="792088" cy="288032"/>
          </a:xfrm>
          <a:prstGeom prst="rect">
            <a:avLst/>
          </a:prstGeom>
          <a:solidFill>
            <a:srgbClr val="FFC671"/>
          </a:solidFill>
        </p:spPr>
        <p:txBody>
          <a:bodyPr wrap="square" rtlCol="0">
            <a:noAutofit/>
          </a:bodyPr>
          <a:lstStyle/>
          <a:p>
            <a:r>
              <a:rPr lang="pl-PL" sz="800" i="1" dirty="0" smtClean="0">
                <a:latin typeface="Segoe UI" pitchFamily="34" charset="0"/>
                <a:cs typeface="Segoe UI" pitchFamily="34" charset="0"/>
              </a:rPr>
              <a:t>Dysk krzywkowy</a:t>
            </a:r>
            <a:endParaRPr lang="pl-PL" sz="800" i="1" dirty="0">
              <a:latin typeface="Segoe UI" pitchFamily="34" charset="0"/>
              <a:cs typeface="Segoe UI"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Got\Pictures\img007.jpg"/>
          <p:cNvPicPr>
            <a:picLocks noChangeAspect="1" noChangeArrowheads="1"/>
          </p:cNvPicPr>
          <p:nvPr/>
        </p:nvPicPr>
        <p:blipFill>
          <a:blip r:embed="rId2" cstate="print"/>
          <a:srcRect/>
          <a:stretch>
            <a:fillRect/>
          </a:stretch>
        </p:blipFill>
        <p:spPr bwMode="auto">
          <a:xfrm>
            <a:off x="0" y="0"/>
            <a:ext cx="6857999" cy="9144000"/>
          </a:xfrm>
          <a:prstGeom prst="rect">
            <a:avLst/>
          </a:prstGeom>
          <a:solidFill>
            <a:srgbClr val="6CC276"/>
          </a:solidFill>
        </p:spPr>
      </p:pic>
      <p:sp>
        <p:nvSpPr>
          <p:cNvPr id="3" name="pole tekstowe 2"/>
          <p:cNvSpPr txBox="1"/>
          <p:nvPr/>
        </p:nvSpPr>
        <p:spPr>
          <a:xfrm>
            <a:off x="836712" y="323528"/>
            <a:ext cx="2448272" cy="576064"/>
          </a:xfrm>
          <a:prstGeom prst="rect">
            <a:avLst/>
          </a:prstGeom>
          <a:solidFill>
            <a:srgbClr val="769DCC"/>
          </a:solidFill>
        </p:spPr>
        <p:txBody>
          <a:bodyPr wrap="square" rtlCol="0" anchor="ctr" anchorCtr="1">
            <a:noAutofit/>
          </a:bodyPr>
          <a:lstStyle/>
          <a:p>
            <a:pPr algn="ctr"/>
            <a:r>
              <a:rPr lang="pl-PL" sz="2400" dirty="0" smtClean="0">
                <a:latin typeface="Segoe UI" pitchFamily="34" charset="0"/>
                <a:cs typeface="Segoe UI" pitchFamily="34" charset="0"/>
              </a:rPr>
              <a:t>Chłodnica</a:t>
            </a:r>
            <a:endParaRPr lang="pl-PL" sz="2400" dirty="0">
              <a:latin typeface="Segoe UI" pitchFamily="34" charset="0"/>
              <a:cs typeface="Segoe UI" pitchFamily="34" charset="0"/>
            </a:endParaRPr>
          </a:p>
        </p:txBody>
      </p:sp>
      <p:sp>
        <p:nvSpPr>
          <p:cNvPr id="4" name="pole tekstowe 3"/>
          <p:cNvSpPr txBox="1"/>
          <p:nvPr/>
        </p:nvSpPr>
        <p:spPr>
          <a:xfrm>
            <a:off x="3501008" y="179512"/>
            <a:ext cx="1728192" cy="432048"/>
          </a:xfrm>
          <a:prstGeom prst="rect">
            <a:avLst/>
          </a:prstGeom>
          <a:solidFill>
            <a:srgbClr val="45A951"/>
          </a:solidFill>
        </p:spPr>
        <p:txBody>
          <a:bodyPr wrap="square" rtlCol="0">
            <a:noAutofit/>
          </a:bodyPr>
          <a:lstStyle/>
          <a:p>
            <a:endParaRPr lang="pl-PL" dirty="0"/>
          </a:p>
        </p:txBody>
      </p:sp>
      <p:sp>
        <p:nvSpPr>
          <p:cNvPr id="5" name="pole tekstowe 4"/>
          <p:cNvSpPr txBox="1"/>
          <p:nvPr/>
        </p:nvSpPr>
        <p:spPr>
          <a:xfrm>
            <a:off x="116632" y="4716016"/>
            <a:ext cx="3024336" cy="1944216"/>
          </a:xfrm>
          <a:prstGeom prst="rect">
            <a:avLst/>
          </a:prstGeom>
          <a:solidFill>
            <a:schemeClr val="bg1"/>
          </a:solidFill>
        </p:spPr>
        <p:txBody>
          <a:bodyPr wrap="square" rtlCol="0">
            <a:noAutofit/>
          </a:bodyPr>
          <a:lstStyle/>
          <a:p>
            <a:pPr>
              <a:lnSpc>
                <a:spcPct val="150000"/>
              </a:lnSpc>
            </a:pPr>
            <a:r>
              <a:rPr lang="pl-PL" sz="1600" dirty="0" smtClean="0">
                <a:latin typeface="Segoe UI" pitchFamily="34" charset="0"/>
                <a:cs typeface="Segoe UI" pitchFamily="34" charset="0"/>
              </a:rPr>
              <a:t>N</a:t>
            </a:r>
            <a:r>
              <a:rPr lang="pl-PL" sz="1000" dirty="0" smtClean="0">
                <a:latin typeface="Segoe UI" pitchFamily="34" charset="0"/>
                <a:cs typeface="Segoe UI" pitchFamily="34" charset="0"/>
              </a:rPr>
              <a:t>asza oferta zawiera również </a:t>
            </a:r>
            <a:r>
              <a:rPr lang="pl-PL" sz="1000" i="1" dirty="0" smtClean="0">
                <a:latin typeface="Segoe UI" pitchFamily="34" charset="0"/>
                <a:cs typeface="Segoe UI" pitchFamily="34" charset="0"/>
              </a:rPr>
              <a:t>Chłodnicę</a:t>
            </a:r>
            <a:r>
              <a:rPr lang="pl-PL" sz="1000" dirty="0" smtClean="0">
                <a:latin typeface="Segoe UI" pitchFamily="34" charset="0"/>
                <a:cs typeface="Segoe UI" pitchFamily="34" charset="0"/>
              </a:rPr>
              <a:t>. Za pomocą perforowanych płyt, </a:t>
            </a:r>
            <a:r>
              <a:rPr lang="pl-PL" sz="1000" dirty="0" smtClean="0">
                <a:latin typeface="Segoe UI" pitchFamily="34" charset="0"/>
                <a:cs typeface="Segoe UI" pitchFamily="34" charset="0"/>
              </a:rPr>
              <a:t>ilości </a:t>
            </a:r>
            <a:r>
              <a:rPr lang="pl-PL" sz="1000" dirty="0" smtClean="0">
                <a:latin typeface="Segoe UI" pitchFamily="34" charset="0"/>
                <a:cs typeface="Segoe UI" pitchFamily="34" charset="0"/>
              </a:rPr>
              <a:t>i </a:t>
            </a:r>
            <a:r>
              <a:rPr lang="pl-PL" sz="1000" dirty="0" smtClean="0">
                <a:latin typeface="Segoe UI" pitchFamily="34" charset="0"/>
                <a:cs typeface="Segoe UI" pitchFamily="34" charset="0"/>
              </a:rPr>
              <a:t>prędkości </a:t>
            </a:r>
            <a:r>
              <a:rPr lang="pl-PL" sz="1000" dirty="0" smtClean="0">
                <a:latin typeface="Segoe UI" pitchFamily="34" charset="0"/>
                <a:cs typeface="Segoe UI" pitchFamily="34" charset="0"/>
              </a:rPr>
              <a:t>powietrza mogą być dostosowane do indywidualnego produktu i wydajności, w celu uzyskania optymalnego chłodzenia. Wyładunek dokonywany jest poprzez wysoce wydajny system działający na zasadzie Pierwszy w Środku – Pierwszy Na Zewnątrz</a:t>
            </a:r>
            <a:endParaRPr lang="pl-PL" sz="1000" dirty="0">
              <a:latin typeface="Segoe UI" pitchFamily="34" charset="0"/>
              <a:cs typeface="Segoe UI" pitchFamily="34" charset="0"/>
            </a:endParaRPr>
          </a:p>
        </p:txBody>
      </p:sp>
      <p:sp>
        <p:nvSpPr>
          <p:cNvPr id="6" name="pole tekstowe 5"/>
          <p:cNvSpPr txBox="1"/>
          <p:nvPr/>
        </p:nvSpPr>
        <p:spPr>
          <a:xfrm>
            <a:off x="3861048" y="4283968"/>
            <a:ext cx="2808312" cy="576064"/>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PTN opracował unikalny system chłodzenia bunkra wyładunku do szybkiego wyładowania </a:t>
            </a:r>
            <a:r>
              <a:rPr lang="pl-PL" sz="800" i="1" dirty="0" smtClean="0">
                <a:solidFill>
                  <a:srgbClr val="FF0000"/>
                </a:solidFill>
                <a:latin typeface="Segoe UI" pitchFamily="34" charset="0"/>
                <a:cs typeface="Segoe UI" pitchFamily="34" charset="0"/>
              </a:rPr>
              <a:t> </a:t>
            </a:r>
            <a:r>
              <a:rPr lang="pl-PL" sz="800" i="1" dirty="0" smtClean="0">
                <a:latin typeface="Segoe UI" pitchFamily="34" charset="0"/>
                <a:cs typeface="Segoe UI" pitchFamily="34" charset="0"/>
              </a:rPr>
              <a:t>produktu </a:t>
            </a:r>
            <a:r>
              <a:rPr lang="pl-PL" sz="800" i="1" dirty="0" smtClean="0">
                <a:latin typeface="Segoe UI" pitchFamily="34" charset="0"/>
                <a:cs typeface="Segoe UI" pitchFamily="34" charset="0"/>
              </a:rPr>
              <a:t>a </a:t>
            </a:r>
            <a:r>
              <a:rPr lang="pl-PL" sz="800" i="1" dirty="0" smtClean="0">
                <a:latin typeface="Segoe UI" pitchFamily="34" charset="0"/>
                <a:cs typeface="Segoe UI" pitchFamily="34" charset="0"/>
              </a:rPr>
              <a:t>także kompletnie zamknięty system do wylotu powietrza. </a:t>
            </a:r>
            <a:endParaRPr lang="pl-PL" sz="800" i="1" dirty="0">
              <a:latin typeface="Segoe UI" pitchFamily="34" charset="0"/>
              <a:cs typeface="Segoe UI" pitchFamily="34" charset="0"/>
            </a:endParaRPr>
          </a:p>
        </p:txBody>
      </p:sp>
      <p:sp>
        <p:nvSpPr>
          <p:cNvPr id="7" name="pole tekstowe 6"/>
          <p:cNvSpPr txBox="1"/>
          <p:nvPr/>
        </p:nvSpPr>
        <p:spPr>
          <a:xfrm>
            <a:off x="3429000" y="5148064"/>
            <a:ext cx="927720" cy="279648"/>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Zawór rotacyjny</a:t>
            </a:r>
            <a:endParaRPr lang="pl-PL" sz="800" i="1" dirty="0">
              <a:latin typeface="Segoe UI" pitchFamily="34" charset="0"/>
              <a:cs typeface="Segoe UI" pitchFamily="34" charset="0"/>
            </a:endParaRPr>
          </a:p>
        </p:txBody>
      </p:sp>
      <p:sp>
        <p:nvSpPr>
          <p:cNvPr id="8" name="pole tekstowe 7"/>
          <p:cNvSpPr txBox="1"/>
          <p:nvPr/>
        </p:nvSpPr>
        <p:spPr>
          <a:xfrm>
            <a:off x="3429000" y="5508104"/>
            <a:ext cx="927720" cy="279648"/>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Sekcja górna</a:t>
            </a:r>
            <a:endParaRPr lang="pl-PL" sz="800" i="1" dirty="0">
              <a:latin typeface="Segoe UI" pitchFamily="34" charset="0"/>
              <a:cs typeface="Segoe UI" pitchFamily="34" charset="0"/>
            </a:endParaRPr>
          </a:p>
        </p:txBody>
      </p:sp>
      <p:sp>
        <p:nvSpPr>
          <p:cNvPr id="9" name="pole tekstowe 8"/>
          <p:cNvSpPr txBox="1"/>
          <p:nvPr/>
        </p:nvSpPr>
        <p:spPr>
          <a:xfrm>
            <a:off x="3429000" y="6300192"/>
            <a:ext cx="927720" cy="279648"/>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Sekcja chłodnicy</a:t>
            </a:r>
            <a:endParaRPr lang="pl-PL" sz="800" i="1" dirty="0">
              <a:latin typeface="Segoe UI" pitchFamily="34" charset="0"/>
              <a:cs typeface="Segoe UI" pitchFamily="34" charset="0"/>
            </a:endParaRPr>
          </a:p>
        </p:txBody>
      </p:sp>
      <p:sp>
        <p:nvSpPr>
          <p:cNvPr id="10" name="pole tekstowe 9"/>
          <p:cNvSpPr txBox="1"/>
          <p:nvPr/>
        </p:nvSpPr>
        <p:spPr>
          <a:xfrm>
            <a:off x="3429000" y="6948264"/>
            <a:ext cx="1008112" cy="279648"/>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Sekcja wyładunku</a:t>
            </a:r>
            <a:endParaRPr lang="pl-PL" sz="800" i="1" dirty="0">
              <a:latin typeface="Segoe UI" pitchFamily="34" charset="0"/>
              <a:cs typeface="Segoe UI" pitchFamily="34" charset="0"/>
            </a:endParaRPr>
          </a:p>
        </p:txBody>
      </p:sp>
      <p:sp>
        <p:nvSpPr>
          <p:cNvPr id="11" name="pole tekstowe 10"/>
          <p:cNvSpPr txBox="1"/>
          <p:nvPr/>
        </p:nvSpPr>
        <p:spPr>
          <a:xfrm>
            <a:off x="3501008" y="7884368"/>
            <a:ext cx="927720" cy="279648"/>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Sekcja wylotu</a:t>
            </a:r>
            <a:endParaRPr lang="pl-PL" sz="800" i="1" dirty="0">
              <a:latin typeface="Segoe UI" pitchFamily="34" charset="0"/>
              <a:cs typeface="Segoe UI" pitchFamily="34" charset="0"/>
            </a:endParaRPr>
          </a:p>
        </p:txBody>
      </p:sp>
      <p:sp>
        <p:nvSpPr>
          <p:cNvPr id="12" name="pole tekstowe 11"/>
          <p:cNvSpPr txBox="1"/>
          <p:nvPr/>
        </p:nvSpPr>
        <p:spPr>
          <a:xfrm>
            <a:off x="3429000" y="8244408"/>
            <a:ext cx="927720" cy="432048"/>
          </a:xfrm>
          <a:prstGeom prst="rect">
            <a:avLst/>
          </a:prstGeom>
          <a:solidFill>
            <a:srgbClr val="FFC671"/>
          </a:solidFill>
        </p:spPr>
        <p:txBody>
          <a:bodyPr wrap="square" rtlCol="0">
            <a:noAutofit/>
          </a:bodyPr>
          <a:lstStyle/>
          <a:p>
            <a:pPr>
              <a:lnSpc>
                <a:spcPct val="150000"/>
              </a:lnSpc>
            </a:pPr>
            <a:r>
              <a:rPr lang="pl-PL" sz="800" i="1" dirty="0" smtClean="0">
                <a:latin typeface="Segoe UI" pitchFamily="34" charset="0"/>
                <a:cs typeface="Segoe UI" pitchFamily="34" charset="0"/>
              </a:rPr>
              <a:t>Filtrowany wylot powietrza</a:t>
            </a:r>
            <a:endParaRPr lang="pl-PL" sz="800" i="1" dirty="0">
              <a:latin typeface="Segoe UI" pitchFamily="34" charset="0"/>
              <a:cs typeface="Segoe UI"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Got\Pictures\img008.jpg"/>
          <p:cNvPicPr>
            <a:picLocks noChangeAspect="1" noChangeArrowheads="1"/>
          </p:cNvPicPr>
          <p:nvPr/>
        </p:nvPicPr>
        <p:blipFill>
          <a:blip r:embed="rId2" cstate="print"/>
          <a:srcRect/>
          <a:stretch>
            <a:fillRect/>
          </a:stretch>
        </p:blipFill>
        <p:spPr bwMode="auto">
          <a:xfrm>
            <a:off x="0" y="1"/>
            <a:ext cx="6858000" cy="9143999"/>
          </a:xfrm>
          <a:prstGeom prst="rect">
            <a:avLst/>
          </a:prstGeom>
          <a:noFill/>
        </p:spPr>
      </p:pic>
      <p:sp>
        <p:nvSpPr>
          <p:cNvPr id="3" name="pole tekstowe 2"/>
          <p:cNvSpPr txBox="1"/>
          <p:nvPr/>
        </p:nvSpPr>
        <p:spPr>
          <a:xfrm>
            <a:off x="836712" y="0"/>
            <a:ext cx="2448272" cy="576064"/>
          </a:xfrm>
          <a:prstGeom prst="rect">
            <a:avLst/>
          </a:prstGeom>
          <a:solidFill>
            <a:srgbClr val="769DCC"/>
          </a:solidFill>
        </p:spPr>
        <p:txBody>
          <a:bodyPr wrap="square" rtlCol="0" anchor="ctr" anchorCtr="1">
            <a:noAutofit/>
          </a:bodyPr>
          <a:lstStyle/>
          <a:p>
            <a:pPr algn="ctr"/>
            <a:r>
              <a:rPr lang="pl-PL" sz="2400" dirty="0" smtClean="0">
                <a:latin typeface="Segoe UI" pitchFamily="34" charset="0"/>
                <a:cs typeface="Segoe UI" pitchFamily="34" charset="0"/>
              </a:rPr>
              <a:t>Przesiewacz</a:t>
            </a:r>
            <a:endParaRPr lang="pl-PL" sz="2400" dirty="0">
              <a:latin typeface="Segoe UI" pitchFamily="34" charset="0"/>
              <a:cs typeface="Segoe UI" pitchFamily="34" charset="0"/>
            </a:endParaRPr>
          </a:p>
        </p:txBody>
      </p:sp>
      <p:sp>
        <p:nvSpPr>
          <p:cNvPr id="4" name="pole tekstowe 3"/>
          <p:cNvSpPr txBox="1"/>
          <p:nvPr/>
        </p:nvSpPr>
        <p:spPr>
          <a:xfrm>
            <a:off x="1124744" y="4211960"/>
            <a:ext cx="2232248" cy="1584176"/>
          </a:xfrm>
          <a:prstGeom prst="rect">
            <a:avLst/>
          </a:prstGeom>
          <a:solidFill>
            <a:schemeClr val="bg1"/>
          </a:solidFill>
        </p:spPr>
        <p:txBody>
          <a:bodyPr wrap="square" rtlCol="0">
            <a:noAutofit/>
          </a:bodyPr>
          <a:lstStyle/>
          <a:p>
            <a:pPr>
              <a:lnSpc>
                <a:spcPct val="150000"/>
              </a:lnSpc>
            </a:pPr>
            <a:r>
              <a:rPr lang="pl-PL" sz="1600" i="1" spc="100" dirty="0" smtClean="0">
                <a:latin typeface="Segoe UI" pitchFamily="34" charset="0"/>
                <a:cs typeface="Segoe UI" pitchFamily="34" charset="0"/>
              </a:rPr>
              <a:t>P</a:t>
            </a:r>
            <a:r>
              <a:rPr lang="pl-PL" sz="1000" i="1" spc="100" dirty="0" smtClean="0">
                <a:latin typeface="Segoe UI" pitchFamily="34" charset="0"/>
                <a:cs typeface="Segoe UI" pitchFamily="34" charset="0"/>
              </a:rPr>
              <a:t>rzesiewacz Super Rotor</a:t>
            </a:r>
            <a:r>
              <a:rPr lang="pl-PL" sz="1000" spc="100" dirty="0" smtClean="0">
                <a:latin typeface="Segoe UI" pitchFamily="34" charset="0"/>
                <a:cs typeface="Segoe UI" pitchFamily="34" charset="0"/>
              </a:rPr>
              <a:t> zapewnia wysoką wydajność separacji przy użyciu różnego rodzaju sit, obracając się i wibrując w tym samym czasie.</a:t>
            </a:r>
            <a:endParaRPr lang="pl-PL" sz="1000" spc="100" dirty="0">
              <a:latin typeface="Segoe UI" pitchFamily="34" charset="0"/>
              <a:cs typeface="Segoe U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Got\Pictures\img009.jpg"/>
          <p:cNvPicPr>
            <a:picLocks noChangeAspect="1" noChangeArrowheads="1"/>
          </p:cNvPicPr>
          <p:nvPr/>
        </p:nvPicPr>
        <p:blipFill>
          <a:blip r:embed="rId2" cstate="print"/>
          <a:srcRect/>
          <a:stretch>
            <a:fillRect/>
          </a:stretch>
        </p:blipFill>
        <p:spPr bwMode="auto">
          <a:xfrm>
            <a:off x="1" y="0"/>
            <a:ext cx="6858000" cy="9144000"/>
          </a:xfrm>
          <a:prstGeom prst="rect">
            <a:avLst/>
          </a:prstGeom>
          <a:noFill/>
        </p:spPr>
      </p:pic>
      <p:sp>
        <p:nvSpPr>
          <p:cNvPr id="3" name="pole tekstowe 2"/>
          <p:cNvSpPr txBox="1"/>
          <p:nvPr/>
        </p:nvSpPr>
        <p:spPr>
          <a:xfrm>
            <a:off x="3501008" y="179512"/>
            <a:ext cx="1728192" cy="432048"/>
          </a:xfrm>
          <a:prstGeom prst="rect">
            <a:avLst/>
          </a:prstGeom>
          <a:solidFill>
            <a:srgbClr val="45A951"/>
          </a:solidFill>
        </p:spPr>
        <p:txBody>
          <a:bodyPr wrap="square" rtlCol="0">
            <a:noAutofit/>
          </a:bodyPr>
          <a:lstStyle/>
          <a:p>
            <a:endParaRPr lang="pl-PL" dirty="0"/>
          </a:p>
        </p:txBody>
      </p:sp>
      <p:sp>
        <p:nvSpPr>
          <p:cNvPr id="4" name="pole tekstowe 3"/>
          <p:cNvSpPr txBox="1"/>
          <p:nvPr/>
        </p:nvSpPr>
        <p:spPr>
          <a:xfrm>
            <a:off x="836712" y="323528"/>
            <a:ext cx="2448272" cy="576064"/>
          </a:xfrm>
          <a:prstGeom prst="rect">
            <a:avLst/>
          </a:prstGeom>
          <a:solidFill>
            <a:srgbClr val="769DCC"/>
          </a:solidFill>
        </p:spPr>
        <p:txBody>
          <a:bodyPr wrap="square" rtlCol="0" anchor="ctr" anchorCtr="1">
            <a:noAutofit/>
          </a:bodyPr>
          <a:lstStyle/>
          <a:p>
            <a:pPr algn="ctr"/>
            <a:r>
              <a:rPr lang="pl-PL" sz="2400" dirty="0" smtClean="0">
                <a:latin typeface="Segoe UI" pitchFamily="34" charset="0"/>
                <a:cs typeface="Segoe UI" pitchFamily="34" charset="0"/>
              </a:rPr>
              <a:t>Kruszarka</a:t>
            </a:r>
            <a:endParaRPr lang="pl-PL" sz="2400" dirty="0">
              <a:latin typeface="Segoe UI" pitchFamily="34" charset="0"/>
              <a:cs typeface="Segoe UI" pitchFamily="34" charset="0"/>
            </a:endParaRPr>
          </a:p>
        </p:txBody>
      </p:sp>
      <p:sp>
        <p:nvSpPr>
          <p:cNvPr id="5" name="pole tekstowe 4"/>
          <p:cNvSpPr txBox="1"/>
          <p:nvPr/>
        </p:nvSpPr>
        <p:spPr>
          <a:xfrm>
            <a:off x="3789040" y="3851920"/>
            <a:ext cx="2520280" cy="648072"/>
          </a:xfrm>
          <a:prstGeom prst="rect">
            <a:avLst/>
          </a:prstGeom>
          <a:solidFill>
            <a:srgbClr val="769DCC"/>
          </a:solidFill>
        </p:spPr>
        <p:txBody>
          <a:bodyPr wrap="square" rtlCol="0" anchor="ctr" anchorCtr="1">
            <a:noAutofit/>
          </a:bodyPr>
          <a:lstStyle/>
          <a:p>
            <a:pPr algn="ctr"/>
            <a:r>
              <a:rPr lang="pl-PL" sz="2000" dirty="0" smtClean="0">
                <a:latin typeface="Segoe UI" pitchFamily="34" charset="0"/>
                <a:cs typeface="Segoe UI" pitchFamily="34" charset="0"/>
              </a:rPr>
              <a:t>Przesiewacz Bębnowy</a:t>
            </a:r>
            <a:endParaRPr lang="pl-PL" sz="2000" dirty="0">
              <a:latin typeface="Segoe UI" pitchFamily="34" charset="0"/>
              <a:cs typeface="Segoe UI" pitchFamily="34" charset="0"/>
            </a:endParaRPr>
          </a:p>
        </p:txBody>
      </p:sp>
      <p:sp>
        <p:nvSpPr>
          <p:cNvPr id="6" name="pole tekstowe 5"/>
          <p:cNvSpPr txBox="1"/>
          <p:nvPr/>
        </p:nvSpPr>
        <p:spPr>
          <a:xfrm>
            <a:off x="116632" y="4067944"/>
            <a:ext cx="3240360" cy="1656184"/>
          </a:xfrm>
          <a:prstGeom prst="rect">
            <a:avLst/>
          </a:prstGeom>
          <a:solidFill>
            <a:schemeClr val="bg1"/>
          </a:solidFill>
        </p:spPr>
        <p:txBody>
          <a:bodyPr wrap="square" rtlCol="0">
            <a:noAutofit/>
          </a:bodyPr>
          <a:lstStyle/>
          <a:p>
            <a:pPr>
              <a:lnSpc>
                <a:spcPct val="150000"/>
              </a:lnSpc>
            </a:pPr>
            <a:r>
              <a:rPr lang="pl-PL" sz="1600" i="1" spc="100" dirty="0" smtClean="0">
                <a:latin typeface="Segoe UI" pitchFamily="34" charset="0"/>
                <a:cs typeface="Segoe UI" pitchFamily="34" charset="0"/>
              </a:rPr>
              <a:t>W</a:t>
            </a:r>
            <a:r>
              <a:rPr lang="pl-PL" sz="1100" i="1" spc="100" dirty="0" smtClean="0">
                <a:latin typeface="Segoe UI" pitchFamily="34" charset="0"/>
                <a:cs typeface="Segoe UI" pitchFamily="34" charset="0"/>
              </a:rPr>
              <a:t> celu osiągnięcia najwyższej niezawodności podczas eksploatacji, wszystkie Kruszarki standardowo wyposażone są w podajnik / rolkę rozdzielacza, regulację wydajności oraz osobny napęd na każdej rolce. </a:t>
            </a:r>
            <a:endParaRPr lang="pl-PL" sz="1100" spc="100" dirty="0">
              <a:latin typeface="Segoe UI" pitchFamily="34" charset="0"/>
              <a:cs typeface="Segoe UI" pitchFamily="34" charset="0"/>
            </a:endParaRPr>
          </a:p>
        </p:txBody>
      </p:sp>
      <p:sp>
        <p:nvSpPr>
          <p:cNvPr id="7" name="pole tekstowe 6"/>
          <p:cNvSpPr txBox="1"/>
          <p:nvPr/>
        </p:nvSpPr>
        <p:spPr>
          <a:xfrm>
            <a:off x="3717032" y="6660232"/>
            <a:ext cx="2808312" cy="1440160"/>
          </a:xfrm>
          <a:prstGeom prst="rect">
            <a:avLst/>
          </a:prstGeom>
          <a:solidFill>
            <a:srgbClr val="FFC671"/>
          </a:solidFill>
        </p:spPr>
        <p:txBody>
          <a:bodyPr wrap="square" rtlCol="0">
            <a:noAutofit/>
          </a:bodyPr>
          <a:lstStyle/>
          <a:p>
            <a:pPr>
              <a:lnSpc>
                <a:spcPct val="150000"/>
              </a:lnSpc>
            </a:pPr>
            <a:r>
              <a:rPr lang="pl-PL" dirty="0" smtClean="0">
                <a:latin typeface="Segoe UI" pitchFamily="34" charset="0"/>
                <a:cs typeface="Segoe UI" pitchFamily="34" charset="0"/>
              </a:rPr>
              <a:t>D</a:t>
            </a:r>
            <a:r>
              <a:rPr lang="pl-PL" sz="1100" dirty="0" smtClean="0">
                <a:latin typeface="Segoe UI" pitchFamily="34" charset="0"/>
                <a:cs typeface="Segoe UI" pitchFamily="34" charset="0"/>
              </a:rPr>
              <a:t>o czyszczenia produktu, PTN zaprojektował wibrujący </a:t>
            </a:r>
          </a:p>
          <a:p>
            <a:pPr>
              <a:lnSpc>
                <a:spcPct val="150000"/>
              </a:lnSpc>
            </a:pPr>
            <a:r>
              <a:rPr lang="pl-PL" sz="1100" i="1" dirty="0" smtClean="0">
                <a:latin typeface="Segoe UI" pitchFamily="34" charset="0"/>
                <a:cs typeface="Segoe UI" pitchFamily="34" charset="0"/>
              </a:rPr>
              <a:t>Przesiewacz Bębnowy</a:t>
            </a:r>
            <a:r>
              <a:rPr lang="pl-PL" sz="1100" dirty="0" smtClean="0">
                <a:latin typeface="Segoe UI" pitchFamily="34" charset="0"/>
                <a:cs typeface="Segoe UI" pitchFamily="34" charset="0"/>
              </a:rPr>
              <a:t>.  </a:t>
            </a:r>
          </a:p>
          <a:p>
            <a:pPr>
              <a:lnSpc>
                <a:spcPct val="150000"/>
              </a:lnSpc>
            </a:pPr>
            <a:r>
              <a:rPr lang="pl-PL" sz="1100" dirty="0" smtClean="0">
                <a:latin typeface="Segoe UI" pitchFamily="34" charset="0"/>
                <a:cs typeface="Segoe UI" pitchFamily="34" charset="0"/>
              </a:rPr>
              <a:t>Dużą zaletą jest wysoka efektywność osiągnięta przez wibrowanie bębna. </a:t>
            </a:r>
            <a:endParaRPr lang="pl-PL" sz="1100" dirty="0">
              <a:latin typeface="Segoe UI" pitchFamily="34" charset="0"/>
              <a:cs typeface="Segoe UI" pitchFamily="34" charset="0"/>
            </a:endParaRPr>
          </a:p>
        </p:txBody>
      </p:sp>
      <p:sp>
        <p:nvSpPr>
          <p:cNvPr id="8" name="pole tekstowe 7"/>
          <p:cNvSpPr txBox="1"/>
          <p:nvPr/>
        </p:nvSpPr>
        <p:spPr>
          <a:xfrm>
            <a:off x="6309320" y="4572000"/>
            <a:ext cx="548680" cy="1440160"/>
          </a:xfrm>
          <a:prstGeom prst="rect">
            <a:avLst/>
          </a:prstGeom>
          <a:solidFill>
            <a:srgbClr val="FFC671"/>
          </a:solidFill>
        </p:spPr>
        <p:txBody>
          <a:bodyPr wrap="square" rtlCol="0">
            <a:noAutofit/>
          </a:bodyPr>
          <a:lstStyle/>
          <a:p>
            <a:pPr>
              <a:lnSpc>
                <a:spcPct val="150000"/>
              </a:lnSpc>
            </a:pPr>
            <a:endParaRPr lang="pl-PL" sz="1100" dirty="0">
              <a:latin typeface="Segoe UI" pitchFamily="34" charset="0"/>
              <a:cs typeface="Segoe UI" pitchFamily="34" charset="0"/>
            </a:endParaRPr>
          </a:p>
        </p:txBody>
      </p:sp>
      <p:sp>
        <p:nvSpPr>
          <p:cNvPr id="9" name="pole tekstowe 8"/>
          <p:cNvSpPr txBox="1"/>
          <p:nvPr/>
        </p:nvSpPr>
        <p:spPr>
          <a:xfrm>
            <a:off x="5805264" y="4572000"/>
            <a:ext cx="548680" cy="279648"/>
          </a:xfrm>
          <a:prstGeom prst="rect">
            <a:avLst/>
          </a:prstGeom>
          <a:solidFill>
            <a:srgbClr val="FFC671"/>
          </a:solidFill>
        </p:spPr>
        <p:txBody>
          <a:bodyPr wrap="square" rtlCol="0">
            <a:noAutofit/>
          </a:bodyPr>
          <a:lstStyle/>
          <a:p>
            <a:pPr>
              <a:lnSpc>
                <a:spcPct val="150000"/>
              </a:lnSpc>
            </a:pPr>
            <a:endParaRPr lang="pl-PL" sz="1100" dirty="0">
              <a:latin typeface="Segoe UI" pitchFamily="34" charset="0"/>
              <a:cs typeface="Segoe U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Got\Pictures\img010.jpg"/>
          <p:cNvPicPr>
            <a:picLocks noChangeAspect="1" noChangeArrowheads="1"/>
          </p:cNvPicPr>
          <p:nvPr/>
        </p:nvPicPr>
        <p:blipFill>
          <a:blip r:embed="rId2" cstate="print"/>
          <a:srcRect/>
          <a:stretch>
            <a:fillRect/>
          </a:stretch>
        </p:blipFill>
        <p:spPr bwMode="auto">
          <a:xfrm>
            <a:off x="0" y="0"/>
            <a:ext cx="6858000" cy="9144000"/>
          </a:xfrm>
          <a:prstGeom prst="rect">
            <a:avLst/>
          </a:prstGeom>
          <a:noFill/>
        </p:spPr>
      </p:pic>
      <p:sp>
        <p:nvSpPr>
          <p:cNvPr id="3" name="pole tekstowe 2"/>
          <p:cNvSpPr txBox="1"/>
          <p:nvPr/>
        </p:nvSpPr>
        <p:spPr>
          <a:xfrm>
            <a:off x="1124744" y="4644008"/>
            <a:ext cx="2160240" cy="3024336"/>
          </a:xfrm>
          <a:prstGeom prst="rect">
            <a:avLst/>
          </a:prstGeom>
          <a:solidFill>
            <a:schemeClr val="bg1"/>
          </a:solidFill>
        </p:spPr>
        <p:txBody>
          <a:bodyPr wrap="square" rtlCol="0">
            <a:noAutofit/>
          </a:bodyPr>
          <a:lstStyle/>
          <a:p>
            <a:pPr>
              <a:lnSpc>
                <a:spcPct val="150000"/>
              </a:lnSpc>
            </a:pPr>
            <a:r>
              <a:rPr lang="pl-PL" spc="100" dirty="0" smtClean="0">
                <a:latin typeface="Segoe UI" pitchFamily="34" charset="0"/>
                <a:cs typeface="Segoe UI" pitchFamily="34" charset="0"/>
              </a:rPr>
              <a:t>W</a:t>
            </a:r>
            <a:r>
              <a:rPr lang="pl-PL" sz="1000" spc="100" dirty="0" smtClean="0">
                <a:latin typeface="Segoe UI" pitchFamily="34" charset="0"/>
                <a:cs typeface="Segoe UI" pitchFamily="34" charset="0"/>
              </a:rPr>
              <a:t> celu osiągnięcia bardzo długiego czasu retencji w połączeniu z wysoką temperaturą, PTN zaprojektował</a:t>
            </a:r>
            <a:r>
              <a:rPr lang="pl-PL" sz="1000" i="1" spc="100" dirty="0" smtClean="0">
                <a:solidFill>
                  <a:srgbClr val="FF0000"/>
                </a:solidFill>
                <a:latin typeface="Segoe UI" pitchFamily="34" charset="0"/>
                <a:cs typeface="Segoe UI" pitchFamily="34" charset="0"/>
              </a:rPr>
              <a:t> </a:t>
            </a:r>
            <a:r>
              <a:rPr lang="pl-PL" sz="1000" i="1" spc="100" dirty="0" err="1" smtClean="0">
                <a:latin typeface="Segoe UI" pitchFamily="34" charset="0"/>
                <a:cs typeface="Segoe UI" pitchFamily="34" charset="0"/>
              </a:rPr>
              <a:t>Higienizator</a:t>
            </a:r>
            <a:r>
              <a:rPr lang="pl-PL" sz="1000" i="1" spc="100" dirty="0" smtClean="0">
                <a:latin typeface="Segoe UI" pitchFamily="34" charset="0"/>
                <a:cs typeface="Segoe UI" pitchFamily="34" charset="0"/>
              </a:rPr>
              <a:t>. </a:t>
            </a:r>
            <a:r>
              <a:rPr lang="pl-PL" sz="1000" i="1" spc="100" dirty="0" smtClean="0">
                <a:latin typeface="Segoe UI" pitchFamily="34" charset="0"/>
                <a:cs typeface="Segoe UI" pitchFamily="34" charset="0"/>
              </a:rPr>
              <a:t>Lepsza jakość paszy i eliminacja bakterii osiągnięta zostaje poprzez działanie w krytycznych temperaturach oraz przez przedłużony czas retencji.</a:t>
            </a:r>
            <a:endParaRPr lang="pl-PL" sz="1000" i="1" spc="100" dirty="0">
              <a:latin typeface="Segoe UI" pitchFamily="34" charset="0"/>
              <a:cs typeface="Segoe UI" pitchFamily="34" charset="0"/>
            </a:endParaRPr>
          </a:p>
        </p:txBody>
      </p:sp>
      <p:sp>
        <p:nvSpPr>
          <p:cNvPr id="4" name="pole tekstowe 3"/>
          <p:cNvSpPr txBox="1"/>
          <p:nvPr/>
        </p:nvSpPr>
        <p:spPr>
          <a:xfrm>
            <a:off x="3501008" y="3923928"/>
            <a:ext cx="3168352" cy="5112568"/>
          </a:xfrm>
          <a:prstGeom prst="rect">
            <a:avLst/>
          </a:prstGeom>
          <a:solidFill>
            <a:srgbClr val="FFC671"/>
          </a:solidFill>
        </p:spPr>
        <p:txBody>
          <a:bodyPr wrap="square" rtlCol="0">
            <a:noAutofit/>
          </a:bodyPr>
          <a:lstStyle/>
          <a:p>
            <a:pPr>
              <a:lnSpc>
                <a:spcPts val="1400"/>
              </a:lnSpc>
            </a:pPr>
            <a:r>
              <a:rPr lang="pl-PL" sz="900" dirty="0" smtClean="0">
                <a:latin typeface="Segoe UI" pitchFamily="34" charset="0"/>
                <a:cs typeface="Segoe UI" pitchFamily="34" charset="0"/>
              </a:rPr>
              <a:t>PTN jest firmą aktywnie działającą w dziedzinie rozwoju i produkcji wysoce dokładnych urządzeń w przemyśle paszowym i recyklingu. Już od ponad 30 lat  tworzymy szeroką gamę urządzeń na potrzeby rynku światowego. Wszystkie urządzenia konstruowane są przez nasz własny dział inżynierii. PTN jest prywatną firmą zatrudniającą 30 pracowników, chcących służyć Państwu odpowiednimi informacjami i urządzeniami. Jesteśmy zawsze elastyczni w kwestiach produkcji urządzeń na zamówienie.</a:t>
            </a:r>
          </a:p>
          <a:p>
            <a:pPr>
              <a:lnSpc>
                <a:spcPts val="1500"/>
              </a:lnSpc>
            </a:pPr>
            <a:r>
              <a:rPr lang="pl-PL" sz="900" dirty="0" smtClean="0">
                <a:latin typeface="Segoe UI" pitchFamily="34" charset="0"/>
                <a:cs typeface="Segoe UI" pitchFamily="34" charset="0"/>
              </a:rPr>
              <a:t>W przypadku jakichkolwiek pytań bardzo prosimy o kontakt:</a:t>
            </a:r>
          </a:p>
          <a:p>
            <a:pPr>
              <a:lnSpc>
                <a:spcPct val="150000"/>
              </a:lnSpc>
            </a:pPr>
            <a:r>
              <a:rPr lang="pl-PL" sz="900" b="1" dirty="0" smtClean="0">
                <a:latin typeface="Segoe UI" pitchFamily="34" charset="0"/>
                <a:cs typeface="Segoe UI" pitchFamily="34" charset="0"/>
              </a:rPr>
              <a:t>P</a:t>
            </a:r>
            <a:r>
              <a:rPr lang="pl-PL" sz="900" dirty="0" smtClean="0">
                <a:latin typeface="Segoe UI" pitchFamily="34" charset="0"/>
                <a:cs typeface="Segoe UI" pitchFamily="34" charset="0"/>
              </a:rPr>
              <a:t>elleting </a:t>
            </a:r>
            <a:r>
              <a:rPr lang="pl-PL" sz="900" b="1" dirty="0" smtClean="0">
                <a:latin typeface="Segoe UI" pitchFamily="34" charset="0"/>
                <a:cs typeface="Segoe UI" pitchFamily="34" charset="0"/>
              </a:rPr>
              <a:t>T</a:t>
            </a:r>
            <a:r>
              <a:rPr lang="pl-PL" sz="900" dirty="0" smtClean="0">
                <a:latin typeface="Segoe UI" pitchFamily="34" charset="0"/>
                <a:cs typeface="Segoe UI" pitchFamily="34" charset="0"/>
              </a:rPr>
              <a:t>echnology </a:t>
            </a:r>
            <a:r>
              <a:rPr lang="pl-PL" sz="900" b="1" dirty="0" smtClean="0">
                <a:latin typeface="Segoe UI" pitchFamily="34" charset="0"/>
                <a:cs typeface="Segoe UI" pitchFamily="34" charset="0"/>
              </a:rPr>
              <a:t>N</a:t>
            </a:r>
            <a:r>
              <a:rPr lang="pl-PL" sz="900" dirty="0" smtClean="0">
                <a:latin typeface="Segoe UI" pitchFamily="34" charset="0"/>
                <a:cs typeface="Segoe UI" pitchFamily="34" charset="0"/>
              </a:rPr>
              <a:t>ederland</a:t>
            </a:r>
          </a:p>
          <a:p>
            <a:pPr>
              <a:lnSpc>
                <a:spcPct val="150000"/>
              </a:lnSpc>
            </a:pPr>
            <a:r>
              <a:rPr lang="pl-PL" sz="900" dirty="0" smtClean="0">
                <a:latin typeface="Segoe UI" pitchFamily="34" charset="0"/>
                <a:cs typeface="Segoe UI" pitchFamily="34" charset="0"/>
              </a:rPr>
              <a:t>Duinweg 18 NL-5482 VR Schijndel </a:t>
            </a:r>
          </a:p>
          <a:p>
            <a:pPr>
              <a:lnSpc>
                <a:spcPct val="150000"/>
              </a:lnSpc>
            </a:pPr>
            <a:r>
              <a:rPr lang="pl-PL" sz="900" dirty="0" smtClean="0">
                <a:latin typeface="Segoe UI" pitchFamily="34" charset="0"/>
                <a:cs typeface="Segoe UI" pitchFamily="34" charset="0"/>
              </a:rPr>
              <a:t>P.O. Box 132 NL-5480 AC Schijndel </a:t>
            </a:r>
          </a:p>
          <a:p>
            <a:pPr>
              <a:lnSpc>
                <a:spcPct val="150000"/>
              </a:lnSpc>
            </a:pPr>
            <a:r>
              <a:rPr lang="pl-PL" sz="900" dirty="0" smtClean="0">
                <a:latin typeface="Segoe UI" pitchFamily="34" charset="0"/>
                <a:cs typeface="Segoe UI" pitchFamily="34" charset="0"/>
              </a:rPr>
              <a:t>The Netherlands/</a:t>
            </a:r>
            <a:r>
              <a:rPr lang="pl-PL" sz="900" i="1" dirty="0" smtClean="0">
                <a:latin typeface="Segoe UI" pitchFamily="34" charset="0"/>
                <a:cs typeface="Segoe UI" pitchFamily="34" charset="0"/>
              </a:rPr>
              <a:t>HOLANDIA</a:t>
            </a:r>
          </a:p>
          <a:p>
            <a:pPr>
              <a:lnSpc>
                <a:spcPct val="150000"/>
              </a:lnSpc>
            </a:pPr>
            <a:r>
              <a:rPr lang="pl-PL" sz="900" dirty="0" smtClean="0">
                <a:latin typeface="Segoe UI" pitchFamily="34" charset="0"/>
                <a:cs typeface="Segoe UI" pitchFamily="34" charset="0"/>
              </a:rPr>
              <a:t>Tel.:  +31(0) 73 549 84 72 </a:t>
            </a:r>
          </a:p>
          <a:p>
            <a:pPr>
              <a:lnSpc>
                <a:spcPct val="150000"/>
              </a:lnSpc>
            </a:pPr>
            <a:r>
              <a:rPr lang="pl-PL" sz="900" dirty="0" smtClean="0">
                <a:latin typeface="Segoe UI" pitchFamily="34" charset="0"/>
                <a:cs typeface="Segoe UI" pitchFamily="34" charset="0"/>
              </a:rPr>
              <a:t>Fax:   +31(0) 73 547 85 95</a:t>
            </a:r>
          </a:p>
          <a:p>
            <a:pPr>
              <a:lnSpc>
                <a:spcPct val="150000"/>
              </a:lnSpc>
            </a:pPr>
            <a:r>
              <a:rPr lang="pl-PL" sz="900" dirty="0" smtClean="0">
                <a:latin typeface="Segoe UI" pitchFamily="34" charset="0"/>
                <a:cs typeface="Segoe UI" pitchFamily="34" charset="0"/>
              </a:rPr>
              <a:t>E-mail: info@ptn.nl</a:t>
            </a:r>
          </a:p>
          <a:p>
            <a:pPr>
              <a:lnSpc>
                <a:spcPct val="150000"/>
              </a:lnSpc>
            </a:pPr>
            <a:r>
              <a:rPr lang="pl-PL" sz="900" dirty="0" smtClean="0">
                <a:latin typeface="Segoe UI" pitchFamily="34" charset="0"/>
                <a:cs typeface="Segoe UI" pitchFamily="34" charset="0"/>
              </a:rPr>
              <a:t>Internet: www.ptn.nl </a:t>
            </a:r>
          </a:p>
          <a:p>
            <a:pPr>
              <a:lnSpc>
                <a:spcPct val="150000"/>
              </a:lnSpc>
            </a:pPr>
            <a:r>
              <a:rPr lang="pl-PL" sz="900" i="1" u="sng" dirty="0" smtClean="0">
                <a:latin typeface="Segoe UI" pitchFamily="34" charset="0"/>
                <a:cs typeface="Segoe UI" pitchFamily="34" charset="0"/>
              </a:rPr>
              <a:t>POLSKA</a:t>
            </a:r>
            <a:r>
              <a:rPr lang="pl-PL" sz="900" u="sng" dirty="0" smtClean="0">
                <a:latin typeface="Segoe UI" pitchFamily="34" charset="0"/>
                <a:cs typeface="Segoe UI" pitchFamily="34" charset="0"/>
              </a:rPr>
              <a:t>: </a:t>
            </a:r>
            <a:r>
              <a:rPr lang="pl-PL" sz="900" dirty="0" smtClean="0">
                <a:latin typeface="Segoe UI" pitchFamily="34" charset="0"/>
                <a:cs typeface="Segoe UI" pitchFamily="34" charset="0"/>
              </a:rPr>
              <a:t> </a:t>
            </a:r>
            <a:r>
              <a:rPr lang="pl-PL" sz="900" b="1" dirty="0" smtClean="0">
                <a:latin typeface="Segoe UI" pitchFamily="34" charset="0"/>
                <a:cs typeface="Segoe UI" pitchFamily="34" charset="0"/>
              </a:rPr>
              <a:t>Buttimer Polska Sp. z o.o. </a:t>
            </a:r>
          </a:p>
          <a:p>
            <a:pPr>
              <a:lnSpc>
                <a:spcPct val="150000"/>
              </a:lnSpc>
            </a:pPr>
            <a:r>
              <a:rPr lang="pl-PL" sz="900" dirty="0" smtClean="0">
                <a:latin typeface="Segoe UI" pitchFamily="34" charset="0"/>
                <a:cs typeface="Segoe UI" pitchFamily="34" charset="0"/>
              </a:rPr>
              <a:t>Ul. Cypryjska 2A</a:t>
            </a:r>
          </a:p>
          <a:p>
            <a:pPr>
              <a:lnSpc>
                <a:spcPct val="150000"/>
              </a:lnSpc>
            </a:pPr>
            <a:r>
              <a:rPr lang="pl-PL" sz="900" dirty="0" smtClean="0">
                <a:latin typeface="Segoe UI" pitchFamily="34" charset="0"/>
                <a:cs typeface="Segoe UI" pitchFamily="34" charset="0"/>
              </a:rPr>
              <a:t>02-761 Warszawa </a:t>
            </a:r>
          </a:p>
          <a:p>
            <a:pPr>
              <a:lnSpc>
                <a:spcPct val="150000"/>
              </a:lnSpc>
            </a:pPr>
            <a:r>
              <a:rPr lang="pl-PL" sz="900" dirty="0" smtClean="0">
                <a:latin typeface="Segoe UI" pitchFamily="34" charset="0"/>
                <a:cs typeface="Segoe UI" pitchFamily="34" charset="0"/>
              </a:rPr>
              <a:t>Tel.:   +48(0) 22 858 20 03 </a:t>
            </a:r>
          </a:p>
          <a:p>
            <a:pPr>
              <a:lnSpc>
                <a:spcPct val="150000"/>
              </a:lnSpc>
            </a:pPr>
            <a:r>
              <a:rPr lang="pl-PL" sz="900" dirty="0" smtClean="0">
                <a:latin typeface="Segoe UI" pitchFamily="34" charset="0"/>
                <a:cs typeface="Segoe UI" pitchFamily="34" charset="0"/>
              </a:rPr>
              <a:t>Fax:    +48(0) 22 858 20 05</a:t>
            </a:r>
          </a:p>
          <a:p>
            <a:pPr>
              <a:lnSpc>
                <a:spcPct val="150000"/>
              </a:lnSpc>
            </a:pPr>
            <a:r>
              <a:rPr lang="pl-PL" sz="900" dirty="0" smtClean="0">
                <a:latin typeface="Segoe UI" pitchFamily="34" charset="0"/>
                <a:cs typeface="Segoe UI" pitchFamily="34" charset="0"/>
              </a:rPr>
              <a:t>E-mail: info@buttimer.pl</a:t>
            </a:r>
          </a:p>
          <a:p>
            <a:pPr>
              <a:lnSpc>
                <a:spcPct val="150000"/>
              </a:lnSpc>
            </a:pPr>
            <a:r>
              <a:rPr lang="pl-PL" sz="900" dirty="0" smtClean="0">
                <a:latin typeface="Segoe UI" pitchFamily="34" charset="0"/>
                <a:cs typeface="Segoe UI" pitchFamily="34" charset="0"/>
              </a:rPr>
              <a:t>Internet: www.buttimer.pl </a:t>
            </a:r>
          </a:p>
          <a:p>
            <a:pPr>
              <a:lnSpc>
                <a:spcPct val="150000"/>
              </a:lnSpc>
            </a:pPr>
            <a:endParaRPr lang="pl-PL" sz="900" dirty="0">
              <a:latin typeface="Segoe UI" pitchFamily="34" charset="0"/>
              <a:cs typeface="Segoe UI" pitchFamily="34" charset="0"/>
            </a:endParaRPr>
          </a:p>
        </p:txBody>
      </p:sp>
      <p:sp>
        <p:nvSpPr>
          <p:cNvPr id="6" name="Prostokąt zaokrąglony 5"/>
          <p:cNvSpPr/>
          <p:nvPr/>
        </p:nvSpPr>
        <p:spPr>
          <a:xfrm>
            <a:off x="2564904" y="0"/>
            <a:ext cx="1152128" cy="251520"/>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571</TotalTime>
  <Words>571</Words>
  <Application>Microsoft Office PowerPoint</Application>
  <PresentationFormat>Pokaz na ekranie (4:3)</PresentationFormat>
  <Paragraphs>66</Paragraphs>
  <Slides>8</Slides>
  <Notes>0</Notes>
  <HiddenSlides>0</HiddenSlides>
  <MMClips>0</MMClips>
  <ScaleCrop>false</ScaleCrop>
  <HeadingPairs>
    <vt:vector size="4" baseType="variant">
      <vt:variant>
        <vt:lpstr>Motyw</vt:lpstr>
      </vt:variant>
      <vt:variant>
        <vt:i4>1</vt:i4>
      </vt:variant>
      <vt:variant>
        <vt:lpstr>Tytuły slajdów</vt:lpstr>
      </vt:variant>
      <vt:variant>
        <vt:i4>8</vt:i4>
      </vt:variant>
    </vt:vector>
  </HeadingPairs>
  <TitlesOfParts>
    <vt:vector size="9" baseType="lpstr">
      <vt:lpstr>Motyw pakietu Office</vt:lpstr>
      <vt:lpstr>Slajd 1</vt:lpstr>
      <vt:lpstr>Slajd 2</vt:lpstr>
      <vt:lpstr>Slajd 3</vt:lpstr>
      <vt:lpstr>Slajd 4</vt:lpstr>
      <vt:lpstr>Slajd 5</vt:lpstr>
      <vt:lpstr>Slajd 6</vt:lpstr>
      <vt:lpstr>Slajd 7</vt:lpstr>
      <vt:lpstr>Slajd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Got</dc:creator>
  <cp:lastModifiedBy>Patrycja</cp:lastModifiedBy>
  <cp:revision>53</cp:revision>
  <dcterms:created xsi:type="dcterms:W3CDTF">2010-07-25T19:29:08Z</dcterms:created>
  <dcterms:modified xsi:type="dcterms:W3CDTF">2011-03-28T10:56:47Z</dcterms:modified>
</cp:coreProperties>
</file>